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285" r:id="rId19"/>
    <p:sldId id="284" r:id="rId20"/>
    <p:sldId id="283" r:id="rId21"/>
    <p:sldId id="260" r:id="rId22"/>
    <p:sldId id="334" r:id="rId23"/>
    <p:sldId id="330" r:id="rId24"/>
    <p:sldId id="331" r:id="rId25"/>
    <p:sldId id="332" r:id="rId26"/>
    <p:sldId id="290" r:id="rId27"/>
    <p:sldId id="296" r:id="rId28"/>
    <p:sldId id="326" r:id="rId29"/>
    <p:sldId id="325" r:id="rId30"/>
    <p:sldId id="322" r:id="rId31"/>
    <p:sldId id="271" r:id="rId32"/>
    <p:sldId id="286" r:id="rId33"/>
    <p:sldId id="287" r:id="rId34"/>
    <p:sldId id="288" r:id="rId35"/>
    <p:sldId id="289" r:id="rId36"/>
    <p:sldId id="317" r:id="rId37"/>
    <p:sldId id="319" r:id="rId38"/>
    <p:sldId id="318" r:id="rId39"/>
    <p:sldId id="320" r:id="rId40"/>
    <p:sldId id="321" r:id="rId41"/>
    <p:sldId id="272" r:id="rId42"/>
    <p:sldId id="327" r:id="rId43"/>
    <p:sldId id="328" r:id="rId44"/>
    <p:sldId id="329" r:id="rId45"/>
    <p:sldId id="262" r:id="rId46"/>
    <p:sldId id="261" r:id="rId47"/>
    <p:sldId id="263" r:id="rId48"/>
    <p:sldId id="264" r:id="rId49"/>
    <p:sldId id="292" r:id="rId50"/>
    <p:sldId id="294" r:id="rId51"/>
    <p:sldId id="293" r:id="rId52"/>
    <p:sldId id="312" r:id="rId53"/>
    <p:sldId id="313" r:id="rId54"/>
    <p:sldId id="269" r:id="rId55"/>
    <p:sldId id="297" r:id="rId56"/>
    <p:sldId id="298" r:id="rId57"/>
    <p:sldId id="299" r:id="rId58"/>
    <p:sldId id="315" r:id="rId59"/>
    <p:sldId id="316" r:id="rId60"/>
    <p:sldId id="273" r:id="rId61"/>
    <p:sldId id="301" r:id="rId62"/>
    <p:sldId id="302" r:id="rId63"/>
    <p:sldId id="304" r:id="rId64"/>
    <p:sldId id="305" r:id="rId65"/>
    <p:sldId id="306" r:id="rId66"/>
    <p:sldId id="308" r:id="rId67"/>
    <p:sldId id="309" r:id="rId68"/>
    <p:sldId id="266" r:id="rId69"/>
    <p:sldId id="270" r:id="rId70"/>
    <p:sldId id="310" r:id="rId71"/>
    <p:sldId id="311" r:id="rId72"/>
    <p:sldId id="303"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14" autoAdjust="0"/>
    <p:restoredTop sz="95814"/>
  </p:normalViewPr>
  <p:slideViewPr>
    <p:cSldViewPr snapToGrid="0" snapToObjects="1">
      <p:cViewPr varScale="1">
        <p:scale>
          <a:sx n="62" d="100"/>
          <a:sy n="62" d="100"/>
        </p:scale>
        <p:origin x="102" y="252"/>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56</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57</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35</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49</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2019/11/5</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2019/11/5</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1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1.png"/><Relationship Id="rId4" Type="http://schemas.openxmlformats.org/officeDocument/2006/relationships/image" Target="../media/image65.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41.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7.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82.png"/><Relationship Id="rId4" Type="http://schemas.openxmlformats.org/officeDocument/2006/relationships/image" Target="../media/image513.png"/></Relationships>
</file>

<file path=ppt/slides/_rels/slide39.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2.png"/><Relationship Id="rId7" Type="http://schemas.openxmlformats.org/officeDocument/2006/relationships/image" Target="../media/image84.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png"/><Relationship Id="rId4" Type="http://schemas.openxmlformats.org/officeDocument/2006/relationships/image" Target="../media/image813.png"/><Relationship Id="rId9"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3.png"/><Relationship Id="rId4" Type="http://schemas.openxmlformats.org/officeDocument/2006/relationships/image" Target="../media/image461.png"/><Relationship Id="rId9" Type="http://schemas.openxmlformats.org/officeDocument/2006/relationships/image" Target="../media/image512.png"/></Relationships>
</file>

<file path=ppt/slides/_rels/slide49.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2.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0.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3.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2.png"/><Relationship Id="rId9" Type="http://schemas.openxmlformats.org/officeDocument/2006/relationships/image" Target="../media/image9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09.PNG"/><Relationship Id="rId10" Type="http://schemas.openxmlformats.org/officeDocument/2006/relationships/image" Target="../media/image810.png"/><Relationship Id="rId4" Type="http://schemas.openxmlformats.org/officeDocument/2006/relationships/image" Target="../media/image101.PNG"/><Relationship Id="rId9" Type="http://schemas.openxmlformats.org/officeDocument/2006/relationships/image" Target="../media/image710.png"/></Relationships>
</file>

<file path=ppt/slides/_rels/slide6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1.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270.png"/><Relationship Id="rId4" Type="http://schemas.openxmlformats.org/officeDocument/2006/relationships/image" Target="../media/image260.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9.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00.png"/><Relationship Id="rId3" Type="http://schemas.openxmlformats.org/officeDocument/2006/relationships/image" Target="../media/image117.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1.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9255436" y="5686733"/>
            <a:ext cx="1415772" cy="830997"/>
          </a:xfrm>
          <a:prstGeom prst="rect">
            <a:avLst/>
          </a:prstGeom>
        </p:spPr>
        <p:txBody>
          <a:bodyPr wrap="none">
            <a:spAutoFit/>
          </a:bodyPr>
          <a:lstStyle/>
          <a:p>
            <a:r>
              <a:rPr lang="ja-JP" altLang="en-US" sz="4800" b="1" dirty="0"/>
              <a:t>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7821975" y="5587547"/>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71750" y="1876599"/>
            <a:ext cx="9446817" cy="584775"/>
          </a:xfrm>
          <a:prstGeom prst="rect">
            <a:avLst/>
          </a:prstGeom>
        </p:spPr>
        <p:txBody>
          <a:bodyPr wrap="none">
            <a:spAutoFit/>
          </a:bodyPr>
          <a:lstStyle/>
          <a:p>
            <a:r>
              <a:rPr lang="ja-JP" altLang="en-US" sz="3200" b="1" dirty="0"/>
              <a:t>数学の確率 ⇒ ある事象を確率変数と置いて一般化</a:t>
            </a:r>
            <a:endParaRPr lang="en-US" altLang="ja-JP" sz="3200" b="1" dirty="0"/>
          </a:p>
        </p:txBody>
      </p:sp>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正方形/長方形 2">
                <a:extLst>
                  <a:ext uri="{FF2B5EF4-FFF2-40B4-BE49-F238E27FC236}">
                    <a16:creationId xmlns:a16="http://schemas.microsoft.com/office/drawing/2014/main" id="{6860F912-9056-4604-9BBD-C222C833E345}"/>
                  </a:ext>
                </a:extLst>
              </p:cNvPr>
              <p:cNvSpPr/>
              <p:nvPr/>
            </p:nvSpPr>
            <p:spPr>
              <a:xfrm>
                <a:off x="2419285" y="5802125"/>
                <a:ext cx="6959919"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en-US" altLang="ja-JP" sz="3600" b="0" i="1">
                            <a:solidFill>
                              <a:schemeClr val="accent1"/>
                            </a:solidFill>
                            <a:latin typeface="Cambria Math" panose="02040503050406030204" pitchFamily="18" charset="0"/>
                          </a:rPr>
                          <m:t>𝑋</m:t>
                        </m:r>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419285" y="5802125"/>
                <a:ext cx="6959919" cy="650756"/>
              </a:xfrm>
              <a:prstGeom prst="rect">
                <a:avLst/>
              </a:prstGeom>
              <a:blipFill>
                <a:blip r:embed="rId8"/>
                <a:stretch>
                  <a:fillRect t="-13084" r="-1664"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084264" cy="646331"/>
          </a:xfrm>
          <a:prstGeom prst="rect">
            <a:avLst/>
          </a:prstGeom>
        </p:spPr>
        <p:txBody>
          <a:bodyPr wrap="none">
            <a:spAutoFit/>
          </a:bodyPr>
          <a:lstStyle/>
          <a:p>
            <a:r>
              <a:rPr lang="ja-JP" altLang="en-US" sz="3600" b="1" u="sng" dirty="0"/>
              <a:t>コインを</a:t>
            </a:r>
            <a:r>
              <a:rPr lang="en-US" altLang="ja-JP" sz="3600" b="1" u="sng" dirty="0"/>
              <a:t>3</a:t>
            </a:r>
            <a:r>
              <a:rPr lang="ja-JP" altLang="en-US" sz="3600" b="1" u="sng" dirty="0"/>
              <a:t>回投げて，表が</a:t>
            </a:r>
            <a:r>
              <a:rPr lang="en-US" altLang="ja-JP" sz="3600" b="1" u="sng" dirty="0"/>
              <a:t>2</a:t>
            </a:r>
            <a:r>
              <a:rPr lang="ja-JP" altLang="en-US" sz="3600" b="1" u="sng" dirty="0"/>
              <a:t>回出る確率</a:t>
            </a:r>
            <a:endParaRPr lang="en-US" altLang="ja-JP" sz="3600" b="1" u="sng" dirty="0"/>
          </a:p>
        </p:txBody>
      </p:sp>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8106193"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i="1" smtClean="0">
                        <a:latin typeface="Cambria Math" panose="02040503050406030204" pitchFamily="18" charset="0"/>
                      </a:rPr>
                      <m:t>𝑝</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𝑋</m:t>
                        </m:r>
                        <m:r>
                          <a:rPr lang="en-US" altLang="ja-JP" sz="3200" i="1">
                            <a:latin typeface="Cambria Math" panose="02040503050406030204" pitchFamily="18" charset="0"/>
                          </a:rPr>
                          <m:t>=</m:t>
                        </m:r>
                        <m:r>
                          <a:rPr lang="ja-JP" altLang="en-US" sz="3200" i="1">
                            <a:latin typeface="Cambria Math" panose="02040503050406030204" pitchFamily="18" charset="0"/>
                          </a:rPr>
                          <m:t>表</m:t>
                        </m:r>
                      </m:e>
                    </m:d>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8106193" cy="787716"/>
              </a:xfrm>
              <a:prstGeom prst="rect">
                <a:avLst/>
              </a:prstGeom>
              <a:blipFill>
                <a:blip r:embed="rId2"/>
                <a:stretch>
                  <a:fillRect l="-1880" b="-131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8"/>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392611"/>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392611"/>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897965" y="3837959"/>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が二項分布に従うとき</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897965" y="3837959"/>
                <a:ext cx="5168900" cy="1200329"/>
              </a:xfrm>
              <a:prstGeom prst="rect">
                <a:avLst/>
              </a:prstGeom>
              <a:blipFill>
                <a:blip r:embed="rId6"/>
                <a:stretch>
                  <a:fillRect l="-1769" t="-4082"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897965" y="5205349"/>
                <a:ext cx="7532831" cy="1323439"/>
              </a:xfrm>
              <a:prstGeom prst="rect">
                <a:avLst/>
              </a:prstGeom>
            </p:spPr>
            <p:txBody>
              <a:bodyPr wrap="none">
                <a:spAutoFit/>
              </a:bodyPr>
              <a:lstStyle/>
              <a:p>
                <a:r>
                  <a:rPr lang="ja-JP" altLang="en-US" sz="2000" b="1" dirty="0">
                    <a:solidFill>
                      <a:srgbClr val="0070C0"/>
                    </a:solidFill>
                  </a:rPr>
                  <a:t>試行回数</a:t>
                </a:r>
                <a14:m>
                  <m:oMath xmlns:m="http://schemas.openxmlformats.org/officeDocument/2006/math">
                    <m:r>
                      <a:rPr lang="en-US" altLang="ja-JP" sz="2000" b="1" i="1">
                        <a:solidFill>
                          <a:srgbClr val="0070C0"/>
                        </a:solidFill>
                        <a:latin typeface="Cambria Math" panose="02040503050406030204" pitchFamily="18" charset="0"/>
                      </a:rPr>
                      <m:t>𝒏</m:t>
                    </m:r>
                  </m:oMath>
                </a14:m>
                <a:r>
                  <a:rPr lang="ja-JP" altLang="en-US" sz="2000" b="1" dirty="0">
                    <a:solidFill>
                      <a:srgbClr val="0070C0"/>
                    </a:solidFill>
                  </a:rPr>
                  <a:t>がわかっている</a:t>
                </a:r>
                <a:r>
                  <a:rPr lang="ja-JP" altLang="en-US" sz="2000" b="1" dirty="0"/>
                  <a:t>事象のカウントデータとかで使う！！</a:t>
                </a:r>
                <a:endParaRPr lang="en-US" altLang="ja-JP" sz="2000" b="1" dirty="0"/>
              </a:p>
              <a:p>
                <a:r>
                  <a:rPr lang="ja-JP" altLang="en-US" sz="2000" dirty="0"/>
                  <a:t>・コインを</a:t>
                </a:r>
                <a14:m>
                  <m:oMath xmlns:m="http://schemas.openxmlformats.org/officeDocument/2006/math">
                    <m:r>
                      <a:rPr lang="en-US" altLang="ja-JP" sz="2000" b="0" i="1">
                        <a:latin typeface="Cambria Math" panose="02040503050406030204" pitchFamily="18" charset="0"/>
                      </a:rPr>
                      <m:t>𝑛</m:t>
                    </m:r>
                  </m:oMath>
                </a14:m>
                <a:r>
                  <a:rPr lang="ja-JP" altLang="en-US" sz="2000" dirty="0"/>
                  <a:t>回投げて，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回表がでる確率</a:t>
                </a:r>
                <a:endParaRPr lang="en-US" altLang="ja-JP" sz="2000" dirty="0"/>
              </a:p>
              <a:p>
                <a:r>
                  <a:rPr lang="ja-JP" altLang="en-US" sz="2000" dirty="0"/>
                  <a:t>・さいころを</a:t>
                </a:r>
                <a14:m>
                  <m:oMath xmlns:m="http://schemas.openxmlformats.org/officeDocument/2006/math">
                    <m:r>
                      <a:rPr lang="en-US" altLang="ja-JP" sz="2000" i="1">
                        <a:latin typeface="Cambria Math" panose="02040503050406030204" pitchFamily="18" charset="0"/>
                      </a:rPr>
                      <m:t>𝑛</m:t>
                    </m:r>
                    <m:r>
                      <a:rPr lang="ja-JP" altLang="en-US" sz="2000" i="1" smtClean="0">
                        <a:latin typeface="Cambria Math" panose="02040503050406030204" pitchFamily="18" charset="0"/>
                      </a:rPr>
                      <m:t>回</m:t>
                    </m:r>
                  </m:oMath>
                </a14:m>
                <a:r>
                  <a:rPr lang="ja-JP" altLang="en-US" sz="2000" dirty="0"/>
                  <a:t>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回１がでる確率</a:t>
                </a:r>
                <a:endParaRPr lang="en-US" altLang="ja-JP" sz="2000" dirty="0"/>
              </a:p>
              <a:p>
                <a:r>
                  <a:rPr lang="ja-JP" altLang="en-US" sz="2000" dirty="0"/>
                  <a:t>・実験を</a:t>
                </a:r>
                <a14:m>
                  <m:oMath xmlns:m="http://schemas.openxmlformats.org/officeDocument/2006/math">
                    <m:r>
                      <a:rPr lang="en-US" altLang="ja-JP" sz="2000" i="1">
                        <a:latin typeface="Cambria Math" panose="02040503050406030204" pitchFamily="18" charset="0"/>
                      </a:rPr>
                      <m:t>𝑛</m:t>
                    </m:r>
                    <m:r>
                      <a:rPr lang="ja-JP" altLang="en-US" sz="2000" i="1">
                        <a:latin typeface="Cambria Math" panose="02040503050406030204" pitchFamily="18" charset="0"/>
                      </a:rPr>
                      <m:t>回</m:t>
                    </m:r>
                  </m:oMath>
                </a14:m>
                <a:r>
                  <a:rPr lang="ja-JP" altLang="en-US" sz="2000" dirty="0"/>
                  <a:t>試行して， ，</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回成功する確率</a:t>
                </a:r>
                <a:endParaRPr lang="en-US" altLang="ja-JP" sz="20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897965" y="5205349"/>
                <a:ext cx="7532831" cy="1323439"/>
              </a:xfrm>
              <a:prstGeom prst="rect">
                <a:avLst/>
              </a:prstGeom>
              <a:blipFill>
                <a:blip r:embed="rId7"/>
                <a:stretch>
                  <a:fillRect l="-809" t="-2304" r="-162" b="-78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67440" y="1160894"/>
            <a:ext cx="7225348" cy="33627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41349" y="2364984"/>
                <a:ext cx="6949889"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dirty="0">
                    <a:solidFill>
                      <a:schemeClr val="accent1">
                        <a:lumMod val="75000"/>
                      </a:schemeClr>
                    </a:solidFill>
                  </a:rPr>
                  <a:t>１回の試行をどうやって定義するか難しい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41349" y="2364984"/>
                <a:ext cx="6949889" cy="1001443"/>
              </a:xfrm>
              <a:blipFill>
                <a:blip r:embed="rId2"/>
                <a:stretch>
                  <a:fillRect l="-1754" t="-10976" b="-7317"/>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189799" y="2457572"/>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574488" y="3365963"/>
                <a:ext cx="5521512" cy="1015663"/>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試合の中でゴールが</a:t>
                </a:r>
                <a14:m>
                  <m:oMath xmlns:m="http://schemas.openxmlformats.org/officeDocument/2006/math">
                    <m:r>
                      <a:rPr lang="en-US" altLang="ja-JP" sz="2000" i="1">
                        <a:latin typeface="Cambria Math" panose="02040503050406030204" pitchFamily="18" charset="0"/>
                      </a:rPr>
                      <m:t>𝑥</m:t>
                    </m:r>
                  </m:oMath>
                </a14:m>
                <a:r>
                  <a:rPr kumimoji="1" lang="ja-JP" altLang="en-US" sz="2000" dirty="0"/>
                  <a:t>回決まる確率？</a:t>
                </a:r>
                <a:endParaRPr kumimoji="1" lang="en-US" altLang="ja-JP" sz="2000" dirty="0"/>
              </a:p>
              <a:p>
                <a:r>
                  <a:rPr kumimoji="1" lang="ja-JP" altLang="en-US" sz="2000" dirty="0"/>
                  <a:t>・</a:t>
                </a:r>
                <a:r>
                  <a:rPr kumimoji="1" lang="en-US" altLang="ja-JP" sz="2000" dirty="0"/>
                  <a:t>1</a:t>
                </a:r>
                <a:r>
                  <a:rPr kumimoji="1" lang="ja-JP" altLang="en-US" sz="2000" dirty="0"/>
                  <a:t>日に交通事故が</a:t>
                </a:r>
                <a14:m>
                  <m:oMath xmlns:m="http://schemas.openxmlformats.org/officeDocument/2006/math">
                    <m:r>
                      <a:rPr lang="en-US" altLang="ja-JP" sz="2000" i="1">
                        <a:latin typeface="Cambria Math" panose="02040503050406030204" pitchFamily="18" charset="0"/>
                      </a:rPr>
                      <m:t>𝑥</m:t>
                    </m:r>
                  </m:oMath>
                </a14:m>
                <a:r>
                  <a:rPr lang="ja-JP" altLang="en-US" sz="2000" dirty="0"/>
                  <a:t>回起こる確率？</a:t>
                </a:r>
                <a:endParaRPr lang="en-US" altLang="ja-JP" sz="2000" dirty="0"/>
              </a:p>
              <a:p>
                <a:r>
                  <a:rPr lang="ja-JP" altLang="en-US" sz="2000" dirty="0"/>
                  <a:t>・</a:t>
                </a:r>
                <a:r>
                  <a:rPr lang="en-US" altLang="ja-JP" sz="2000" dirty="0"/>
                  <a:t>1</a:t>
                </a:r>
                <a:r>
                  <a:rPr lang="ja-JP" altLang="en-US" sz="2000" dirty="0"/>
                  <a:t>年に人が</a:t>
                </a:r>
                <a14:m>
                  <m:oMath xmlns:m="http://schemas.openxmlformats.org/officeDocument/2006/math">
                    <m:r>
                      <a:rPr lang="en-US" altLang="ja-JP" sz="2000" i="1">
                        <a:latin typeface="Cambria Math" panose="02040503050406030204" pitchFamily="18" charset="0"/>
                      </a:rPr>
                      <m:t>𝑥</m:t>
                    </m:r>
                  </m:oMath>
                </a14:m>
                <a:r>
                  <a:rPr lang="ja-JP" altLang="en-US" sz="2000" dirty="0"/>
                  <a:t>回ケガをする確率？</a:t>
                </a:r>
                <a:endParaRPr lang="en-US" altLang="ja-JP" sz="20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574488" y="3365963"/>
                <a:ext cx="5521512" cy="1015663"/>
              </a:xfrm>
              <a:prstGeom prst="rect">
                <a:avLst/>
              </a:prstGeom>
              <a:blipFill>
                <a:blip r:embed="rId3"/>
                <a:stretch>
                  <a:fillRect l="-1104" t="-2395" b="-101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98612" y="1425166"/>
                <a:ext cx="7343588" cy="674415"/>
              </a:xfrm>
              <a:prstGeom prst="rect">
                <a:avLst/>
              </a:prstGeom>
            </p:spPr>
            <p:txBody>
              <a:bodyPr wrap="square">
                <a:spAutoFit/>
              </a:bodyPr>
              <a:lstStyle/>
              <a:p>
                <a:r>
                  <a:rPr lang="ja-JP" altLang="en-US" sz="3200" dirty="0"/>
                  <a:t>二</a:t>
                </a:r>
                <a:r>
                  <a:rPr lang="ja-JP" altLang="en-US" sz="3200" b="0" dirty="0"/>
                  <a:t>項分布 </a:t>
                </a:r>
                <a14:m>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98612" y="1425166"/>
                <a:ext cx="7343588" cy="674415"/>
              </a:xfrm>
              <a:prstGeom prst="rect">
                <a:avLst/>
              </a:prstGeom>
              <a:blipFill>
                <a:blip r:embed="rId4"/>
                <a:stretch>
                  <a:fillRect l="-2075" t="-4545" b="-2363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5970E168-D063-465A-A92F-4A988FCCDA35}"/>
              </a:ext>
            </a:extLst>
          </p:cNvPr>
          <p:cNvPicPr>
            <a:picLocks noChangeAspect="1"/>
          </p:cNvPicPr>
          <p:nvPr/>
        </p:nvPicPr>
        <p:blipFill rotWithShape="1">
          <a:blip r:embed="rId5">
            <a:extLst>
              <a:ext uri="{28A0092B-C50C-407E-A947-70E740481C1C}">
                <a14:useLocalDpi xmlns:a14="http://schemas.microsoft.com/office/drawing/2010/main" val="0"/>
              </a:ext>
            </a:extLst>
          </a:blip>
          <a:srcRect l="4861" t="10132" r="8478" b="4676"/>
          <a:stretch/>
        </p:blipFill>
        <p:spPr>
          <a:xfrm>
            <a:off x="7866697" y="1425166"/>
            <a:ext cx="3423601" cy="2243723"/>
          </a:xfrm>
          <a:prstGeom prst="rect">
            <a:avLst/>
          </a:prstGeom>
        </p:spPr>
      </p:pic>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0772FC3-B7CF-4B83-9CCE-8CE39BC02AA8}"/>
                  </a:ext>
                </a:extLst>
              </p:cNvPr>
              <p:cNvSpPr/>
              <p:nvPr/>
            </p:nvSpPr>
            <p:spPr>
              <a:xfrm>
                <a:off x="1119349" y="5232509"/>
                <a:ext cx="112389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𝑛</m:t>
                      </m:r>
                      <m:r>
                        <a:rPr lang="en-US" altLang="ja-JP" sz="2400" b="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oMath>
                  </m:oMathPara>
                </a14:m>
                <a:endParaRPr lang="en-US" altLang="ja-JP"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dirty="0"/>
              </a:p>
            </p:txBody>
          </p:sp>
        </mc:Choice>
        <mc:Fallback xmlns="">
          <p:sp>
            <p:nvSpPr>
              <p:cNvPr id="9" name="正方形/長方形 8">
                <a:extLst>
                  <a:ext uri="{FF2B5EF4-FFF2-40B4-BE49-F238E27FC236}">
                    <a16:creationId xmlns:a16="http://schemas.microsoft.com/office/drawing/2014/main" id="{00772FC3-B7CF-4B83-9CCE-8CE39BC02AA8}"/>
                  </a:ext>
                </a:extLst>
              </p:cNvPr>
              <p:cNvSpPr>
                <a:spLocks noRot="1" noChangeAspect="1" noMove="1" noResize="1" noEditPoints="1" noAdjustHandles="1" noChangeArrowheads="1" noChangeShapeType="1" noTextEdit="1"/>
              </p:cNvSpPr>
              <p:nvPr/>
            </p:nvSpPr>
            <p:spPr>
              <a:xfrm>
                <a:off x="1119349" y="5232509"/>
                <a:ext cx="1123897" cy="830997"/>
              </a:xfrm>
              <a:prstGeom prst="rect">
                <a:avLst/>
              </a:prstGeom>
              <a:blipFill>
                <a:blip r:embed="rId6"/>
                <a:stretch>
                  <a:fillRect b="-4380"/>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A5BB80DF-B3EA-438F-ACD4-4ED926F77DCA}"/>
              </a:ext>
            </a:extLst>
          </p:cNvPr>
          <p:cNvSpPr/>
          <p:nvPr/>
        </p:nvSpPr>
        <p:spPr>
          <a:xfrm rot="16200000">
            <a:off x="-107394" y="5397291"/>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46CAB98-57C6-4229-992D-276A405B9529}"/>
                  </a:ext>
                </a:extLst>
              </p:cNvPr>
              <p:cNvSpPr/>
              <p:nvPr/>
            </p:nvSpPr>
            <p:spPr>
              <a:xfrm>
                <a:off x="2728229" y="4702118"/>
                <a:ext cx="3733971"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𝑥</m:t>
                    </m:r>
                  </m:oMath>
                </a14:m>
                <a:r>
                  <a:rPr lang="ja-JP" altLang="en-US" sz="2000" dirty="0"/>
                  <a:t>回決まる数の期待値：</a:t>
                </a:r>
                <a:r>
                  <a:rPr lang="en-US" altLang="ja-JP" sz="2000" dirty="0"/>
                  <a:t> </a:t>
                </a:r>
                <a14:m>
                  <m:oMath xmlns:m="http://schemas.openxmlformats.org/officeDocument/2006/math">
                    <m:r>
                      <a:rPr lang="en-US" altLang="ja-JP" sz="2000" i="1">
                        <a:latin typeface="Cambria Math" panose="02040503050406030204" pitchFamily="18" charset="0"/>
                      </a:rPr>
                      <m:t>𝑝</m:t>
                    </m:r>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𝜆</m:t>
                    </m:r>
                  </m:oMath>
                </a14:m>
                <a:endParaRPr lang="ja-JP" altLang="en-US" sz="2000" dirty="0"/>
              </a:p>
            </p:txBody>
          </p:sp>
        </mc:Choice>
        <mc:Fallback xmlns="">
          <p:sp>
            <p:nvSpPr>
              <p:cNvPr id="12" name="正方形/長方形 11">
                <a:extLst>
                  <a:ext uri="{FF2B5EF4-FFF2-40B4-BE49-F238E27FC236}">
                    <a16:creationId xmlns:a16="http://schemas.microsoft.com/office/drawing/2014/main" id="{A46CAB98-57C6-4229-992D-276A405B9529}"/>
                  </a:ext>
                </a:extLst>
              </p:cNvPr>
              <p:cNvSpPr>
                <a:spLocks noRot="1" noChangeAspect="1" noMove="1" noResize="1" noEditPoints="1" noAdjustHandles="1" noChangeArrowheads="1" noChangeShapeType="1" noTextEdit="1"/>
              </p:cNvSpPr>
              <p:nvPr/>
            </p:nvSpPr>
            <p:spPr>
              <a:xfrm>
                <a:off x="2728229" y="4702118"/>
                <a:ext cx="3733971" cy="400110"/>
              </a:xfrm>
              <a:prstGeom prst="rect">
                <a:avLst/>
              </a:prstGeom>
              <a:blipFill>
                <a:blip r:embed="rId7"/>
                <a:stretch>
                  <a:fillRect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1784227-78D9-417A-99A7-DB6A5C984ED9}"/>
                  </a:ext>
                </a:extLst>
              </p:cNvPr>
              <p:cNvSpPr/>
              <p:nvPr/>
            </p:nvSpPr>
            <p:spPr>
              <a:xfrm>
                <a:off x="2728229" y="5100605"/>
                <a:ext cx="4971041" cy="635046"/>
              </a:xfrm>
              <a:prstGeom prst="rect">
                <a:avLst/>
              </a:prstGeom>
            </p:spPr>
            <p:txBody>
              <a:bodyPr wrap="none">
                <a:spAutoFit/>
              </a:bodyPr>
              <a:lstStyle/>
              <a:p>
                <a:r>
                  <a:rPr lang="ja-JP" altLang="en-US" dirty="0"/>
                  <a:t>成功確率が</a:t>
                </a: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b="0" i="1" smtClean="0">
                            <a:latin typeface="Cambria Math" panose="02040503050406030204" pitchFamily="18" charset="0"/>
                          </a:rPr>
                          <m:t>𝑛</m:t>
                        </m:r>
                      </m:den>
                    </m:f>
                  </m:oMath>
                </a14:m>
                <a:r>
                  <a:rPr lang="ja-JP" altLang="en-US" dirty="0"/>
                  <a:t>であるような試行を</a:t>
                </a:r>
                <a14:m>
                  <m:oMath xmlns:m="http://schemas.openxmlformats.org/officeDocument/2006/math">
                    <m:r>
                      <a:rPr lang="en-US" altLang="ja-JP" i="1">
                        <a:latin typeface="Cambria Math" panose="02040503050406030204" pitchFamily="18" charset="0"/>
                        <a:ea typeface="Cambria Math" panose="02040503050406030204" pitchFamily="18" charset="0"/>
                      </a:rPr>
                      <m:t>𝑛</m:t>
                    </m:r>
                  </m:oMath>
                </a14:m>
                <a:r>
                  <a:rPr lang="ja-JP" altLang="en-US" dirty="0"/>
                  <a:t>回行う</a:t>
                </a:r>
              </a:p>
            </p:txBody>
          </p:sp>
        </mc:Choice>
        <mc:Fallback xmlns="">
          <p:sp>
            <p:nvSpPr>
              <p:cNvPr id="13" name="正方形/長方形 12">
                <a:extLst>
                  <a:ext uri="{FF2B5EF4-FFF2-40B4-BE49-F238E27FC236}">
                    <a16:creationId xmlns:a16="http://schemas.microsoft.com/office/drawing/2014/main" id="{71784227-78D9-417A-99A7-DB6A5C984ED9}"/>
                  </a:ext>
                </a:extLst>
              </p:cNvPr>
              <p:cNvSpPr>
                <a:spLocks noRot="1" noChangeAspect="1" noMove="1" noResize="1" noEditPoints="1" noAdjustHandles="1" noChangeArrowheads="1" noChangeShapeType="1" noTextEdit="1"/>
              </p:cNvSpPr>
              <p:nvPr/>
            </p:nvSpPr>
            <p:spPr>
              <a:xfrm>
                <a:off x="2728229" y="5100605"/>
                <a:ext cx="4971041" cy="635046"/>
              </a:xfrm>
              <a:prstGeom prst="rect">
                <a:avLst/>
              </a:prstGeom>
              <a:blipFill>
                <a:blip r:embed="rId8"/>
                <a:stretch>
                  <a:fillRect l="-1104" r="-368" b="-9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6261C37-BAFE-4B15-BCA9-7CDBBF7F90BB}"/>
                  </a:ext>
                </a:extLst>
              </p:cNvPr>
              <p:cNvSpPr/>
              <p:nvPr/>
            </p:nvSpPr>
            <p:spPr>
              <a:xfrm>
                <a:off x="3097957" y="5790010"/>
                <a:ext cx="4493281" cy="691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2000" i="1" smtClean="0">
                              <a:latin typeface="Cambria Math" panose="02040503050406030204" pitchFamily="18" charset="0"/>
                            </a:rPr>
                          </m:ctrlPr>
                        </m:funcPr>
                        <m:fName>
                          <m:limLow>
                            <m:limLowPr>
                              <m:ctrlPr>
                                <a:rPr lang="pt-BR" altLang="ja-JP" sz="2000" i="1" smtClean="0">
                                  <a:latin typeface="Cambria Math" panose="02040503050406030204" pitchFamily="18" charset="0"/>
                                </a:rPr>
                              </m:ctrlPr>
                            </m:limLowPr>
                            <m:e>
                              <m:r>
                                <m:rPr>
                                  <m:sty m:val="p"/>
                                </m:rPr>
                                <a:rPr lang="pt-BR" altLang="ja-JP" sz="2000" i="0" smtClean="0">
                                  <a:latin typeface="Cambria Math" panose="02040503050406030204" pitchFamily="18" charset="0"/>
                                </a:rPr>
                                <m:t>lim</m:t>
                              </m:r>
                            </m:e>
                            <m:lim>
                              <m:r>
                                <a:rPr lang="pt-BR" altLang="ja-JP" sz="2000" i="1" smtClean="0">
                                  <a:latin typeface="Cambria Math" panose="02040503050406030204" pitchFamily="18" charset="0"/>
                                </a:rPr>
                                <m:t>𝑛</m:t>
                              </m:r>
                              <m:r>
                                <a:rPr lang="pt-BR" altLang="ja-JP" sz="2000" i="1" smtClean="0">
                                  <a:latin typeface="Cambria Math" panose="02040503050406030204" pitchFamily="18" charset="0"/>
                                </a:rPr>
                                <m:t>→∞</m:t>
                              </m:r>
                            </m:lim>
                          </m:limLow>
                        </m:fName>
                        <m:e>
                          <m:d>
                            <m:dPr>
                              <m:ctrlPr>
                                <a:rPr lang="en-US" altLang="ja-JP" sz="2000" i="1">
                                  <a:latin typeface="Cambria Math" panose="02040503050406030204" pitchFamily="18" charset="0"/>
                                </a:rPr>
                              </m:ctrlPr>
                            </m:dPr>
                            <m:e>
                              <m:f>
                                <m:fPr>
                                  <m:type m:val="noBar"/>
                                  <m:ctrlPr>
                                    <a:rPr lang="en-US" altLang="ja-JP" sz="2000" i="1">
                                      <a:latin typeface="Cambria Math" panose="02040503050406030204" pitchFamily="18" charset="0"/>
                                    </a:rPr>
                                  </m:ctrlPr>
                                </m:fPr>
                                <m:num>
                                  <m:r>
                                    <a:rPr lang="en-US" altLang="ja-JP" sz="2000" i="1">
                                      <a:latin typeface="Cambria Math" panose="02040503050406030204" pitchFamily="18" charset="0"/>
                                    </a:rPr>
                                    <m:t>𝑛</m:t>
                                  </m:r>
                                </m:num>
                                <m:den>
                                  <m:r>
                                    <a:rPr lang="en-US" altLang="ja-JP" sz="2000" i="1">
                                      <a:latin typeface="Cambria Math" panose="02040503050406030204" pitchFamily="18" charset="0"/>
                                    </a:rPr>
                                    <m:t>𝑥</m:t>
                                  </m:r>
                                </m:den>
                              </m:f>
                            </m:e>
                          </m:d>
                          <m:sSup>
                            <m:sSupPr>
                              <m:ctrlPr>
                                <a:rPr lang="en-US" altLang="ja-JP" sz="2000" i="1">
                                  <a:latin typeface="Cambria Math" panose="02040503050406030204" pitchFamily="18" charset="0"/>
                                </a:rPr>
                              </m:ctrlPr>
                            </m:sSupPr>
                            <m:e>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b="0" i="1" smtClean="0">
                                  <a:latin typeface="Cambria Math" panose="02040503050406030204" pitchFamily="18" charset="0"/>
                                </a:rPr>
                                <m:t>)</m:t>
                              </m:r>
                            </m:e>
                            <m:sup>
                              <m:r>
                                <a:rPr lang="en-US" altLang="ja-JP" sz="2000" i="1">
                                  <a:latin typeface="Cambria Math" panose="02040503050406030204" pitchFamily="18" charset="0"/>
                                </a:rPr>
                                <m:t>𝑥</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(1−</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i="1">
                                  <a:latin typeface="Cambria Math" panose="02040503050406030204" pitchFamily="18" charset="0"/>
                                </a:rPr>
                                <m:t>)</m:t>
                              </m:r>
                            </m:e>
                            <m:sup>
                              <m:r>
                                <a:rPr lang="en-US" altLang="ja-JP" sz="2000" i="1">
                                  <a:latin typeface="Cambria Math" panose="02040503050406030204" pitchFamily="18" charset="0"/>
                                </a:rPr>
                                <m:t>𝑛</m:t>
                              </m:r>
                              <m:r>
                                <a:rPr lang="en-US" altLang="ja-JP" sz="2000" i="1">
                                  <a:latin typeface="Cambria Math" panose="02040503050406030204" pitchFamily="18" charset="0"/>
                                </a:rPr>
                                <m:t>−</m:t>
                              </m:r>
                              <m:r>
                                <a:rPr lang="en-US" altLang="ja-JP" sz="2000" i="1">
                                  <a:latin typeface="Cambria Math" panose="02040503050406030204" pitchFamily="18" charset="0"/>
                                </a:rPr>
                                <m:t>𝑥</m:t>
                              </m:r>
                            </m:sup>
                          </m:sSup>
                        </m:e>
                      </m:func>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m:t>
                          </m:r>
                          <m:r>
                            <a:rPr lang="ja-JP" altLang="en-US" sz="2000" i="1">
                              <a:latin typeface="Cambria Math" panose="02040503050406030204" pitchFamily="18" charset="0"/>
                            </a:rPr>
                            <m:t>𝜆</m:t>
                          </m:r>
                        </m:sup>
                      </m:sSup>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𝜆</m:t>
                              </m:r>
                            </m:e>
                            <m:sup>
                              <m:r>
                                <a:rPr lang="en-US" altLang="ja-JP" sz="2000" b="0" i="1" smtClean="0">
                                  <a:latin typeface="Cambria Math" panose="02040503050406030204" pitchFamily="18" charset="0"/>
                                </a:rPr>
                                <m:t>𝑥</m:t>
                              </m:r>
                            </m:sup>
                          </m:sSup>
                        </m:num>
                        <m:den>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den>
                      </m:f>
                    </m:oMath>
                  </m:oMathPara>
                </a14:m>
                <a:endParaRPr lang="ja-JP" altLang="en-US" sz="2000" dirty="0"/>
              </a:p>
            </p:txBody>
          </p:sp>
        </mc:Choice>
        <mc:Fallback xmlns="">
          <p:sp>
            <p:nvSpPr>
              <p:cNvPr id="14" name="正方形/長方形 13">
                <a:extLst>
                  <a:ext uri="{FF2B5EF4-FFF2-40B4-BE49-F238E27FC236}">
                    <a16:creationId xmlns:a16="http://schemas.microsoft.com/office/drawing/2014/main" id="{96261C37-BAFE-4B15-BCA9-7CDBBF7F90BB}"/>
                  </a:ext>
                </a:extLst>
              </p:cNvPr>
              <p:cNvSpPr>
                <a:spLocks noRot="1" noChangeAspect="1" noMove="1" noResize="1" noEditPoints="1" noAdjustHandles="1" noChangeArrowheads="1" noChangeShapeType="1" noTextEdit="1"/>
              </p:cNvSpPr>
              <p:nvPr/>
            </p:nvSpPr>
            <p:spPr>
              <a:xfrm>
                <a:off x="3097957" y="5790010"/>
                <a:ext cx="4493281" cy="691343"/>
              </a:xfrm>
              <a:prstGeom prst="rect">
                <a:avLst/>
              </a:prstGeom>
              <a:blipFill>
                <a:blip r:embed="rId9"/>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BFC778F9-1F39-43C4-9F9E-A30745852E7E}"/>
              </a:ext>
            </a:extLst>
          </p:cNvPr>
          <p:cNvSpPr/>
          <p:nvPr/>
        </p:nvSpPr>
        <p:spPr>
          <a:xfrm>
            <a:off x="8613326" y="1104032"/>
            <a:ext cx="2031325" cy="369332"/>
          </a:xfrm>
          <a:prstGeom prst="rect">
            <a:avLst/>
          </a:prstGeom>
        </p:spPr>
        <p:txBody>
          <a:bodyPr wrap="none">
            <a:spAutoFit/>
          </a:bodyPr>
          <a:lstStyle/>
          <a:p>
            <a:r>
              <a:rPr lang="ja-JP" altLang="en-US" b="1" dirty="0"/>
              <a:t>得点数の確率分布</a:t>
            </a:r>
            <a:endParaRPr lang="ja-JP" altLang="en-US" dirty="0"/>
          </a:p>
        </p:txBody>
      </p:sp>
    </p:spTree>
    <p:extLst>
      <p:ext uri="{BB962C8B-B14F-4D97-AF65-F5344CB8AC3E}">
        <p14:creationId xmlns:p14="http://schemas.microsoft.com/office/powerpoint/2010/main" val="44894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37073</TotalTime>
  <Words>4070</Words>
  <Application>Microsoft Office PowerPoint</Application>
  <PresentationFormat>ワイド画面</PresentationFormat>
  <Paragraphs>771</Paragraphs>
  <Slides>72</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72</vt:i4>
      </vt:variant>
    </vt:vector>
  </HeadingPairs>
  <TitlesOfParts>
    <vt:vector size="79"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400</cp:revision>
  <dcterms:created xsi:type="dcterms:W3CDTF">2019-05-21T13:35:05Z</dcterms:created>
  <dcterms:modified xsi:type="dcterms:W3CDTF">2019-11-04T23:11:20Z</dcterms:modified>
</cp:coreProperties>
</file>